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75" r:id="rId2"/>
    <p:sldId id="294" r:id="rId3"/>
    <p:sldId id="299" r:id="rId4"/>
    <p:sldId id="295" r:id="rId5"/>
    <p:sldId id="310" r:id="rId6"/>
    <p:sldId id="276" r:id="rId7"/>
    <p:sldId id="278" r:id="rId8"/>
    <p:sldId id="300" r:id="rId9"/>
    <p:sldId id="317" r:id="rId10"/>
    <p:sldId id="296" r:id="rId11"/>
    <p:sldId id="313" r:id="rId12"/>
    <p:sldId id="290" r:id="rId13"/>
    <p:sldId id="291" r:id="rId14"/>
    <p:sldId id="315" r:id="rId15"/>
    <p:sldId id="304" r:id="rId16"/>
    <p:sldId id="259" r:id="rId17"/>
    <p:sldId id="260" r:id="rId18"/>
    <p:sldId id="318" r:id="rId19"/>
    <p:sldId id="308" r:id="rId20"/>
    <p:sldId id="305" r:id="rId21"/>
    <p:sldId id="306" r:id="rId22"/>
    <p:sldId id="316" r:id="rId23"/>
    <p:sldId id="309" r:id="rId24"/>
    <p:sldId id="307" r:id="rId25"/>
    <p:sldId id="314" r:id="rId26"/>
    <p:sldId id="277" r:id="rId27"/>
    <p:sldId id="271" r:id="rId28"/>
    <p:sldId id="273" r:id="rId29"/>
    <p:sldId id="265" r:id="rId30"/>
    <p:sldId id="272" r:id="rId31"/>
    <p:sldId id="274" r:id="rId32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5" d="100"/>
          <a:sy n="85" d="100"/>
        </p:scale>
        <p:origin x="-9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2C570-4001-48BD-A3B0-D012665AC8FC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8A386-DE04-437F-9837-6C0ABABA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89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9272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039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7512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1793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197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0225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432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513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543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4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743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CF6B-CCB2-4274-A946-225BD286F12B}" type="datetimeFigureOut">
              <a:rPr lang="is-IS" smtClean="0"/>
              <a:pPr/>
              <a:t>7.8.2018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FF4A-7DCC-4146-A27D-1875BF42D4A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401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Valgerður Andrésdóttir</a:t>
            </a:r>
          </a:p>
          <a:p>
            <a:r>
              <a:rPr lang="is-IS" dirty="0"/>
              <a:t>Tilraunastöð Háskóla Íslands í meinafræði að Keldum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0292" y="2244209"/>
            <a:ext cx="7892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s-I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Mæði-visnuveira</a:t>
            </a:r>
            <a:r>
              <a:rPr lang="en-GB" altLang="is-I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og HIV: </a:t>
            </a:r>
            <a:r>
              <a:rPr lang="en-GB" altLang="is-I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Margt</a:t>
            </a:r>
            <a:r>
              <a:rPr lang="en-GB" altLang="is-I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altLang="is-I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</a:t>
            </a:r>
            <a:r>
              <a:rPr lang="en-GB" altLang="is-I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altLang="is-I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líkt</a:t>
            </a:r>
            <a:r>
              <a:rPr lang="en-GB" altLang="is-I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altLang="is-I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með</a:t>
            </a:r>
            <a:r>
              <a:rPr lang="en-GB" altLang="is-I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altLang="is-I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skyldum</a:t>
            </a:r>
            <a:r>
              <a:rPr lang="en-GB" altLang="is-I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is-IS" altLang="is-IS" sz="2400" dirty="0">
                <a:latin typeface="Arial" panose="020B0604020202020204" pitchFamily="34" charset="0"/>
              </a:rPr>
              <a:t> </a:t>
            </a:r>
            <a:endParaRPr lang="is-IS" sz="24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87343" cy="16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88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Geta rannsóknir á </a:t>
            </a:r>
            <a:r>
              <a:rPr lang="is-IS" dirty="0" err="1"/>
              <a:t>mæði-visnuveiru</a:t>
            </a:r>
            <a:r>
              <a:rPr lang="is-IS" dirty="0"/>
              <a:t> gefið upplýsingar um HIV?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is-IS" sz="3600" dirty="0"/>
          </a:p>
          <a:p>
            <a:pPr lvl="2"/>
            <a:r>
              <a:rPr lang="is-IS" sz="3600" dirty="0"/>
              <a:t>Bygging innlimunarflóka</a:t>
            </a:r>
          </a:p>
          <a:p>
            <a:pPr lvl="2"/>
            <a:endParaRPr lang="is-IS" sz="3600" dirty="0"/>
          </a:p>
          <a:p>
            <a:pPr lvl="2"/>
            <a:r>
              <a:rPr lang="is-IS" sz="3600" dirty="0"/>
              <a:t>Hvernig viðhelst veiran í líkamanum þrátt fyrir öflugt ónæmissvar?</a:t>
            </a:r>
          </a:p>
          <a:p>
            <a:pPr lvl="2"/>
            <a:endParaRPr lang="is-IS" sz="3600" dirty="0"/>
          </a:p>
          <a:p>
            <a:pPr lvl="2"/>
            <a:r>
              <a:rPr lang="is-IS" sz="3600" dirty="0"/>
              <a:t>Veiruvarnir </a:t>
            </a:r>
            <a:r>
              <a:rPr lang="is-IS" sz="3600" dirty="0" err="1"/>
              <a:t>frumna</a:t>
            </a:r>
            <a:r>
              <a:rPr lang="is-IS" sz="3600" dirty="0"/>
              <a:t> og mótleikur veiranna</a:t>
            </a:r>
            <a:endParaRPr lang="is-IS" dirty="0"/>
          </a:p>
          <a:p>
            <a:pPr lvl="2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969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F8894-EB2B-4C38-9FF0-A4EC1BB2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Bygging innlimunarflóka lentiveira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AE3DC6-25F2-4454-94B8-7AC62F4CFE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/>
              <a:t>Innlimunarensím HIV er mjög erfitt að vinna með, torleyst og með litla virkni utan frumu</a:t>
            </a:r>
          </a:p>
          <a:p>
            <a:r>
              <a:rPr lang="is-IS" dirty="0"/>
              <a:t>Settar hafa verið í það stökkbreytingar til þess að auka leysanleikann</a:t>
            </a:r>
          </a:p>
          <a:p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1C94E618-FE7D-4B2D-8161-61528578BB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132" y="1825625"/>
            <a:ext cx="364173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01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741" y="889000"/>
            <a:ext cx="10182010" cy="4709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9799" y="774814"/>
            <a:ext cx="6937201" cy="69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6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91461" y="409075"/>
            <a:ext cx="5890389" cy="5579004"/>
            <a:chOff x="5991461" y="409075"/>
            <a:chExt cx="5890389" cy="55790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7715" r="14944"/>
            <a:stretch/>
          </p:blipFill>
          <p:spPr>
            <a:xfrm>
              <a:off x="5991461" y="409075"/>
              <a:ext cx="5890389" cy="504233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18947" y="5618747"/>
              <a:ext cx="3244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 err="1"/>
                <a:t>Mæði-visnuveiru</a:t>
              </a:r>
              <a:r>
                <a:rPr lang="is-IS" dirty="0"/>
                <a:t> innlimunarflóki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" y="335027"/>
            <a:ext cx="5426241" cy="5653052"/>
            <a:chOff x="381000" y="335027"/>
            <a:chExt cx="5426241" cy="56530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1175" t="-1765" r="17449" b="1765"/>
            <a:stretch/>
          </p:blipFill>
          <p:spPr>
            <a:xfrm>
              <a:off x="381000" y="335027"/>
              <a:ext cx="5426241" cy="509646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95400" y="5618747"/>
              <a:ext cx="3328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/>
                <a:t>Stökkbreyttur HIV innlimunarflóki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9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349C6-FD35-4BFB-B338-1B900D5F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Hvernig viðhelst veiran í líkamanum þrátt fyrir öflugt ónæmissvar?</a:t>
            </a:r>
            <a:br>
              <a:rPr lang="is-I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E598DE-0318-4035-AC87-1AA13D1C5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06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827" r="41993"/>
          <a:stretch/>
        </p:blipFill>
        <p:spPr>
          <a:xfrm>
            <a:off x="3629513" y="837127"/>
            <a:ext cx="2861439" cy="5739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0952" y="3337515"/>
            <a:ext cx="16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Skammlíf fruma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5208" y="3850783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Langlíf fruma</a:t>
            </a:r>
          </a:p>
        </p:txBody>
      </p:sp>
    </p:spTree>
    <p:extLst>
      <p:ext uri="{BB962C8B-B14F-4D97-AF65-F5344CB8AC3E}">
        <p14:creationId xmlns:p14="http://schemas.microsoft.com/office/powerpoint/2010/main" val="156802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9"/>
          <p:cNvSpPr txBox="1">
            <a:spLocks noChangeArrowheads="1"/>
          </p:cNvSpPr>
          <p:nvPr/>
        </p:nvSpPr>
        <p:spPr bwMode="auto">
          <a:xfrm>
            <a:off x="5735639" y="155733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3629026" y="2492376"/>
            <a:ext cx="49323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s-IS" sz="2400">
              <a:latin typeface="Times New Roman" pitchFamily="18" charset="0"/>
              <a:cs typeface="Times New Roman" pitchFamily="18" charset="0"/>
            </a:endParaRPr>
          </a:p>
          <a:p>
            <a:r>
              <a:rPr lang="is-I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…Perhaps the infectious agent is…..</a:t>
            </a:r>
          </a:p>
          <a:p>
            <a:r>
              <a:rPr lang="is-I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well camouflaged…. 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5808664" y="5373688"/>
            <a:ext cx="4611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b="1">
                <a:latin typeface="Calibri" pitchFamily="34" charset="0"/>
              </a:rPr>
              <a:t>Björn Sigurðsson 1954. Observations on three</a:t>
            </a:r>
          </a:p>
          <a:p>
            <a:r>
              <a:rPr lang="is-IS" b="1">
                <a:latin typeface="Calibri" pitchFamily="34" charset="0"/>
              </a:rPr>
              <a:t>slow infections of sheep. Br.Vet.J. 341-354</a:t>
            </a:r>
          </a:p>
        </p:txBody>
      </p:sp>
    </p:spTree>
    <p:extLst>
      <p:ext uri="{BB962C8B-B14F-4D97-AF65-F5344CB8AC3E}">
        <p14:creationId xmlns:p14="http://schemas.microsoft.com/office/powerpoint/2010/main" val="13638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919288" y="1844676"/>
            <a:ext cx="8969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800">
                <a:latin typeface="Calibri" pitchFamily="34" charset="0"/>
                <a:cs typeface="Times New Roman" pitchFamily="18" charset="0"/>
              </a:rPr>
              <a:t>Margrét Guðnadóttir 1974:</a:t>
            </a:r>
          </a:p>
          <a:p>
            <a:endParaRPr lang="is-IS" sz="2800">
              <a:latin typeface="Calibri" pitchFamily="34" charset="0"/>
              <a:cs typeface="Times New Roman" pitchFamily="18" charset="0"/>
            </a:endParaRPr>
          </a:p>
          <a:p>
            <a:r>
              <a:rPr lang="is-IS" sz="2800">
                <a:latin typeface="Calibri" pitchFamily="34" charset="0"/>
                <a:cs typeface="Times New Roman" pitchFamily="18" charset="0"/>
              </a:rPr>
              <a:t>“This antigenic drift of the visna virus in the presence of the </a:t>
            </a:r>
          </a:p>
          <a:p>
            <a:r>
              <a:rPr lang="is-IS" sz="2800">
                <a:latin typeface="Calibri" pitchFamily="34" charset="0"/>
                <a:cs typeface="Times New Roman" pitchFamily="18" charset="0"/>
              </a:rPr>
              <a:t>immune mechanism of the host may be one way for it to </a:t>
            </a:r>
          </a:p>
          <a:p>
            <a:r>
              <a:rPr lang="is-IS" sz="2800">
                <a:latin typeface="Calibri" pitchFamily="34" charset="0"/>
                <a:cs typeface="Times New Roman" pitchFamily="18" charset="0"/>
              </a:rPr>
              <a:t>remain  active for such a long time in the infected sheep”</a:t>
            </a:r>
          </a:p>
        </p:txBody>
      </p:sp>
    </p:spTree>
    <p:extLst>
      <p:ext uri="{BB962C8B-B14F-4D97-AF65-F5344CB8AC3E}">
        <p14:creationId xmlns:p14="http://schemas.microsoft.com/office/powerpoint/2010/main" val="86508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valand\Desktop\kind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775" y="1268413"/>
            <a:ext cx="55689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474913" y="207964"/>
            <a:ext cx="6293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Four sheep were inoculated with maedi-visna virus and served as</a:t>
            </a:r>
          </a:p>
          <a:p>
            <a:r>
              <a:rPr lang="is-IS"/>
              <a:t>infectious carriers</a:t>
            </a:r>
            <a:endParaRPr 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117976" y="5805488"/>
            <a:ext cx="3677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Transmission by the respiratory route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11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85" y="0"/>
            <a:ext cx="714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6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Mæði-visnurannsóknir</a:t>
            </a:r>
            <a:r>
              <a:rPr lang="is-IS" dirty="0"/>
              <a:t> á Keldum 1948-2018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s-IS" dirty="0"/>
          </a:p>
          <a:p>
            <a:r>
              <a:rPr lang="is-IS" dirty="0"/>
              <a:t>1933: Innflutningur á karakúlfé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1965: Síðustu </a:t>
            </a:r>
            <a:r>
              <a:rPr lang="is-IS" dirty="0" err="1"/>
              <a:t>mæði-visnutilfellin</a:t>
            </a:r>
            <a:r>
              <a:rPr lang="is-IS" dirty="0"/>
              <a:t> – veirunni útrýmt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1983: HIV</a:t>
            </a:r>
          </a:p>
        </p:txBody>
      </p:sp>
    </p:spTree>
    <p:extLst>
      <p:ext uri="{BB962C8B-B14F-4D97-AF65-F5344CB8AC3E}">
        <p14:creationId xmlns:p14="http://schemas.microsoft.com/office/powerpoint/2010/main" val="3124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127" t="2689" b="8166"/>
          <a:stretch/>
        </p:blipFill>
        <p:spPr>
          <a:xfrm>
            <a:off x="2923504" y="1815920"/>
            <a:ext cx="7053448" cy="30394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659480" y="3387143"/>
            <a:ext cx="18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Veirumagn í blóði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2918" y="485533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Tími</a:t>
            </a:r>
          </a:p>
        </p:txBody>
      </p:sp>
    </p:spTree>
    <p:extLst>
      <p:ext uri="{BB962C8B-B14F-4D97-AF65-F5344CB8AC3E}">
        <p14:creationId xmlns:p14="http://schemas.microsoft.com/office/powerpoint/2010/main" val="3490579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0" y="540913"/>
            <a:ext cx="12378624" cy="49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83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EA4DE-A107-4640-ADD6-3677473A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Veiruvarnir frumna og mótleikur veiranna</a:t>
            </a:r>
            <a:br>
              <a:rPr lang="is-I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D70E38-B174-4C81-BD0F-B5E0667A6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91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09" y="1867437"/>
            <a:ext cx="11322936" cy="3580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4866" y="528035"/>
            <a:ext cx="9766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err="1"/>
              <a:t>Retróveirur</a:t>
            </a:r>
            <a:r>
              <a:rPr lang="is-IS" sz="2400" dirty="0"/>
              <a:t> og </a:t>
            </a:r>
            <a:r>
              <a:rPr lang="is-IS" sz="2400" dirty="0" err="1"/>
              <a:t>retroveiruleifar</a:t>
            </a:r>
            <a:r>
              <a:rPr lang="is-IS" sz="2400" dirty="0"/>
              <a:t> eru u.þ.b. 40% af </a:t>
            </a:r>
            <a:r>
              <a:rPr lang="is-IS" sz="2400" dirty="0" err="1"/>
              <a:t>genóminu</a:t>
            </a:r>
            <a:r>
              <a:rPr lang="is-IS" sz="2400" dirty="0"/>
              <a:t>, en gen aðeins 1%</a:t>
            </a:r>
          </a:p>
        </p:txBody>
      </p:sp>
    </p:spTree>
    <p:extLst>
      <p:ext uri="{BB962C8B-B14F-4D97-AF65-F5344CB8AC3E}">
        <p14:creationId xmlns:p14="http://schemas.microsoft.com/office/powerpoint/2010/main" val="2445435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70" y="1175328"/>
            <a:ext cx="7233276" cy="543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606" y="463639"/>
            <a:ext cx="2579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Veiruvarnir  frumunnar</a:t>
            </a:r>
          </a:p>
        </p:txBody>
      </p:sp>
    </p:spTree>
    <p:extLst>
      <p:ext uri="{BB962C8B-B14F-4D97-AF65-F5344CB8AC3E}">
        <p14:creationId xmlns:p14="http://schemas.microsoft.com/office/powerpoint/2010/main" val="2328014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áskóli Ísland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61"/>
          <a:stretch/>
        </p:blipFill>
        <p:spPr bwMode="auto">
          <a:xfrm>
            <a:off x="484161" y="0"/>
            <a:ext cx="11238916" cy="26376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9127" y="3890247"/>
            <a:ext cx="35553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s-IS" dirty="0"/>
          </a:p>
          <a:p>
            <a:r>
              <a:rPr lang="is-IS" dirty="0"/>
              <a:t>Stefán R. Jónsson</a:t>
            </a:r>
          </a:p>
          <a:p>
            <a:r>
              <a:rPr lang="is-IS" dirty="0"/>
              <a:t>Starfsfólk og nemendur fyrr og síðar</a:t>
            </a:r>
          </a:p>
          <a:p>
            <a:endParaRPr lang="is-IS" dirty="0"/>
          </a:p>
          <a:p>
            <a:r>
              <a:rPr lang="is-IS" b="1" dirty="0"/>
              <a:t>Líf- og umhverfisvísindadeild HÍ</a:t>
            </a:r>
          </a:p>
          <a:p>
            <a:r>
              <a:rPr lang="is-IS" dirty="0"/>
              <a:t>Arnar Pálsson</a:t>
            </a:r>
          </a:p>
          <a:p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>
            <a:off x="5558032" y="2637692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dirty="0"/>
              <a:t>Þakkir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33" y="3385065"/>
            <a:ext cx="278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b="1" dirty="0"/>
              <a:t>Tilraunstöð HÍ í meinafræði</a:t>
            </a:r>
          </a:p>
          <a:p>
            <a:r>
              <a:rPr lang="is-IS" b="1" dirty="0"/>
              <a:t>að Keldum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73FBB2-1F7E-4F81-A78A-A14E2C3FEC9F}"/>
              </a:ext>
            </a:extLst>
          </p:cNvPr>
          <p:cNvSpPr txBox="1"/>
          <p:nvPr/>
        </p:nvSpPr>
        <p:spPr>
          <a:xfrm>
            <a:off x="4366616" y="3334655"/>
            <a:ext cx="345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/>
              <a:t>The Francis Crick Institute, London</a:t>
            </a:r>
          </a:p>
          <a:p>
            <a:r>
              <a:rPr lang="is-IS" dirty="0"/>
              <a:t>Peter Cherepanov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8F0041-F72E-4406-A5F7-7B8EC1818D97}"/>
              </a:ext>
            </a:extLst>
          </p:cNvPr>
          <p:cNvSpPr txBox="1"/>
          <p:nvPr/>
        </p:nvSpPr>
        <p:spPr>
          <a:xfrm>
            <a:off x="8125906" y="3334655"/>
            <a:ext cx="3765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/>
              <a:t>University of California, San Francisco</a:t>
            </a:r>
          </a:p>
          <a:p>
            <a:r>
              <a:rPr lang="is-IS" dirty="0"/>
              <a:t>Nevan Krogan</a:t>
            </a:r>
          </a:p>
          <a:p>
            <a:r>
              <a:rPr lang="is-IS" dirty="0"/>
              <a:t>Josh Kane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CA548E-DF59-47A4-B921-65E896C7CE67}"/>
              </a:ext>
            </a:extLst>
          </p:cNvPr>
          <p:cNvSpPr txBox="1"/>
          <p:nvPr/>
        </p:nvSpPr>
        <p:spPr>
          <a:xfrm>
            <a:off x="8125906" y="4468306"/>
            <a:ext cx="2482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/>
              <a:t>University of Minnesota</a:t>
            </a:r>
          </a:p>
          <a:p>
            <a:r>
              <a:rPr lang="is-IS" dirty="0"/>
              <a:t>Reuben Harris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776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/>
              <a:t>Retroviral</a:t>
            </a:r>
            <a:r>
              <a:rPr lang="is-IS" dirty="0"/>
              <a:t> </a:t>
            </a:r>
            <a:r>
              <a:rPr lang="is-IS" dirty="0" err="1"/>
              <a:t>replication</a:t>
            </a:r>
            <a:r>
              <a:rPr lang="is-IS" dirty="0"/>
              <a:t> </a:t>
            </a:r>
            <a:r>
              <a:rPr lang="is-IS" dirty="0" err="1"/>
              <a:t>cycle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80690" y="1825625"/>
            <a:ext cx="5573110" cy="4351338"/>
          </a:xfrm>
        </p:spPr>
        <p:txBody>
          <a:bodyPr/>
          <a:lstStyle/>
          <a:p>
            <a:r>
              <a:rPr lang="is-IS" dirty="0" err="1"/>
              <a:t>Targeting</a:t>
            </a:r>
            <a:r>
              <a:rPr lang="is-IS" dirty="0"/>
              <a:t> HIV </a:t>
            </a:r>
            <a:r>
              <a:rPr lang="is-IS" dirty="0" err="1"/>
              <a:t>prior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integration</a:t>
            </a:r>
            <a:r>
              <a:rPr lang="is-IS" dirty="0"/>
              <a:t> </a:t>
            </a:r>
            <a:r>
              <a:rPr lang="is-IS" dirty="0" err="1"/>
              <a:t>can</a:t>
            </a:r>
            <a:r>
              <a:rPr lang="is-IS" dirty="0"/>
              <a:t> halt further </a:t>
            </a:r>
            <a:r>
              <a:rPr lang="is-IS" dirty="0" err="1"/>
              <a:t>spread</a:t>
            </a:r>
            <a:r>
              <a:rPr lang="is-IS" dirty="0"/>
              <a:t> of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virus</a:t>
            </a:r>
            <a:endParaRPr lang="is-IS" dirty="0"/>
          </a:p>
          <a:p>
            <a:r>
              <a:rPr lang="is-IS" dirty="0"/>
              <a:t>3 </a:t>
            </a:r>
            <a:r>
              <a:rPr lang="is-IS" dirty="0" err="1"/>
              <a:t>integrase</a:t>
            </a:r>
            <a:r>
              <a:rPr lang="is-IS" dirty="0"/>
              <a:t> </a:t>
            </a:r>
            <a:r>
              <a:rPr lang="is-IS" dirty="0" err="1"/>
              <a:t>inhibitors</a:t>
            </a:r>
            <a:r>
              <a:rPr lang="is-IS" dirty="0"/>
              <a:t> </a:t>
            </a:r>
            <a:r>
              <a:rPr lang="is-IS" dirty="0" err="1"/>
              <a:t>are</a:t>
            </a:r>
            <a:r>
              <a:rPr lang="is-IS" dirty="0"/>
              <a:t> </a:t>
            </a:r>
            <a:r>
              <a:rPr lang="is-IS" dirty="0" err="1"/>
              <a:t>currently</a:t>
            </a:r>
            <a:r>
              <a:rPr lang="is-IS" dirty="0"/>
              <a:t> in </a:t>
            </a:r>
            <a:r>
              <a:rPr lang="is-IS" dirty="0" err="1"/>
              <a:t>use</a:t>
            </a:r>
            <a:r>
              <a:rPr lang="is-IS" dirty="0"/>
              <a:t> </a:t>
            </a:r>
          </a:p>
          <a:p>
            <a:pPr lvl="1"/>
            <a:r>
              <a:rPr lang="is-IS" dirty="0" err="1"/>
              <a:t>Dolutegravir</a:t>
            </a:r>
            <a:endParaRPr lang="is-IS" dirty="0"/>
          </a:p>
          <a:p>
            <a:pPr lvl="1"/>
            <a:r>
              <a:rPr lang="is-IS" dirty="0" err="1"/>
              <a:t>Elvitegravir</a:t>
            </a:r>
            <a:endParaRPr lang="is-IS" dirty="0"/>
          </a:p>
          <a:p>
            <a:pPr lvl="1"/>
            <a:r>
              <a:rPr lang="is-IS" dirty="0" err="1"/>
              <a:t>Raltegravir</a:t>
            </a:r>
            <a:endParaRPr lang="is-IS" dirty="0"/>
          </a:p>
          <a:p>
            <a:r>
              <a:rPr lang="is-IS" dirty="0"/>
              <a:t>At </a:t>
            </a:r>
            <a:r>
              <a:rPr lang="is-IS" dirty="0" err="1"/>
              <a:t>least</a:t>
            </a:r>
            <a:r>
              <a:rPr lang="is-IS" dirty="0"/>
              <a:t> 4 </a:t>
            </a:r>
            <a:r>
              <a:rPr lang="is-IS" dirty="0" err="1"/>
              <a:t>more</a:t>
            </a:r>
            <a:r>
              <a:rPr lang="is-IS" dirty="0"/>
              <a:t> </a:t>
            </a:r>
            <a:r>
              <a:rPr lang="is-IS" dirty="0" err="1"/>
              <a:t>are</a:t>
            </a:r>
            <a:r>
              <a:rPr lang="is-IS" dirty="0"/>
              <a:t> in </a:t>
            </a:r>
            <a:r>
              <a:rPr lang="is-IS" dirty="0" err="1"/>
              <a:t>development</a:t>
            </a:r>
            <a:endParaRPr lang="is-I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640" y="1398912"/>
            <a:ext cx="4614394" cy="521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78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pPr algn="ctr"/>
            <a:r>
              <a:rPr lang="is-IS" dirty="0" err="1"/>
              <a:t>Initial</a:t>
            </a:r>
            <a:r>
              <a:rPr lang="is-IS" dirty="0"/>
              <a:t> </a:t>
            </a:r>
            <a:r>
              <a:rPr lang="is-IS" dirty="0" err="1"/>
              <a:t>studies</a:t>
            </a:r>
            <a:r>
              <a:rPr lang="is-IS" dirty="0"/>
              <a:t> (</a:t>
            </a:r>
            <a:r>
              <a:rPr lang="is-IS" dirty="0" err="1"/>
              <a:t>negative</a:t>
            </a:r>
            <a:r>
              <a:rPr lang="is-IS" dirty="0"/>
              <a:t> </a:t>
            </a:r>
            <a:r>
              <a:rPr lang="is-IS" dirty="0" err="1"/>
              <a:t>stain</a:t>
            </a:r>
            <a:r>
              <a:rPr lang="is-IS" dirty="0"/>
              <a:t> EM)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165" y="962490"/>
            <a:ext cx="4247001" cy="42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0503" y="1177494"/>
            <a:ext cx="39147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0" y="5003417"/>
            <a:ext cx="81343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pPr algn="ctr"/>
            <a:r>
              <a:rPr lang="is-IS" dirty="0" err="1"/>
              <a:t>Cryo-EM</a:t>
            </a:r>
            <a:r>
              <a:rPr lang="is-IS" dirty="0"/>
              <a:t> </a:t>
            </a:r>
            <a:r>
              <a:rPr lang="is-IS" dirty="0" err="1"/>
              <a:t>data</a:t>
            </a:r>
            <a:endParaRPr lang="is-I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09" y="1142453"/>
            <a:ext cx="454421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549" y="1602007"/>
            <a:ext cx="5531905" cy="336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5468500"/>
            <a:ext cx="738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pPr algn="ctr"/>
            <a:r>
              <a:rPr lang="is-IS" dirty="0"/>
              <a:t>MVV </a:t>
            </a:r>
            <a:r>
              <a:rPr lang="is-IS" dirty="0" err="1"/>
              <a:t>integration</a:t>
            </a:r>
            <a:r>
              <a:rPr lang="is-IS" dirty="0"/>
              <a:t> </a:t>
            </a:r>
            <a:r>
              <a:rPr lang="is-IS" dirty="0" err="1"/>
              <a:t>sites</a:t>
            </a:r>
            <a:endParaRPr lang="is-IS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828" y="1399896"/>
            <a:ext cx="7556938" cy="526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/>
              <a:t>1981</a:t>
            </a:r>
          </a:p>
          <a:p>
            <a:pPr>
              <a:buNone/>
            </a:pPr>
            <a:r>
              <a:rPr lang="is-IS" dirty="0"/>
              <a:t>   	nýr sjúkdómur, acquired immune deficiency syndrome (AIDS)</a:t>
            </a:r>
          </a:p>
          <a:p>
            <a:r>
              <a:rPr lang="is-IS" dirty="0"/>
              <a:t>1983</a:t>
            </a:r>
          </a:p>
          <a:p>
            <a:pPr marL="0" indent="0">
              <a:buNone/>
            </a:pPr>
            <a:r>
              <a:rPr lang="is-IS" dirty="0"/>
              <a:t>    	veira ræktast úr AIDS sjúklingum</a:t>
            </a:r>
          </a:p>
          <a:p>
            <a:pPr marL="0" indent="0">
              <a:buNone/>
            </a:pPr>
            <a:r>
              <a:rPr lang="en-GB" dirty="0"/>
              <a:t>    	Lymphadenopathy associated virus (LAV) – Barré-</a:t>
            </a:r>
            <a:r>
              <a:rPr lang="en-GB" dirty="0" err="1"/>
              <a:t>Sinoussi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	Montagnier</a:t>
            </a:r>
          </a:p>
          <a:p>
            <a:pPr marL="0" indent="0">
              <a:buNone/>
            </a:pPr>
            <a:r>
              <a:rPr lang="is-IS" dirty="0"/>
              <a:t>    	(Human T-cell lymphotropic virus (HTLV-III) - Gallo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2761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/>
          <a:lstStyle/>
          <a:p>
            <a:pPr algn="ctr"/>
            <a:r>
              <a:rPr lang="is-IS" dirty="0" err="1"/>
              <a:t>Cryo-EM</a:t>
            </a:r>
            <a:r>
              <a:rPr lang="is-IS" dirty="0"/>
              <a:t> </a:t>
            </a:r>
            <a:r>
              <a:rPr lang="is-IS" dirty="0" err="1"/>
              <a:t>data</a:t>
            </a:r>
            <a:r>
              <a:rPr lang="is-IS" dirty="0"/>
              <a:t> </a:t>
            </a:r>
            <a:r>
              <a:rPr lang="is-IS" dirty="0" err="1"/>
              <a:t>refinement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83" y="1145625"/>
            <a:ext cx="5515994" cy="48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6760" y="1334812"/>
            <a:ext cx="4156010" cy="341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3238" y="4857386"/>
            <a:ext cx="6264166" cy="121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889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/>
              <a:t>Further </a:t>
            </a:r>
            <a:r>
              <a:rPr lang="is-IS" dirty="0" err="1"/>
              <a:t>refinement</a:t>
            </a:r>
            <a:endParaRPr lang="is-I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69" y="1282728"/>
            <a:ext cx="5499758" cy="265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655" y="1324303"/>
            <a:ext cx="5100144" cy="246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6185" y="3769974"/>
            <a:ext cx="5837839" cy="17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11971"/>
            <a:ext cx="6586625" cy="217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25" y="2924176"/>
            <a:ext cx="48577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989" y="0"/>
            <a:ext cx="47720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03513" y="6453337"/>
            <a:ext cx="209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err="1"/>
              <a:t>Science</a:t>
            </a:r>
            <a:r>
              <a:rPr lang="is-IS" sz="1400" dirty="0"/>
              <a:t> 227:173-7 (1985)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875" y="3233351"/>
            <a:ext cx="3561905" cy="2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5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Sooty Mangab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00" y="188913"/>
            <a:ext cx="1511300" cy="1439862"/>
          </a:xfrm>
          <a:prstGeom prst="rect">
            <a:avLst/>
          </a:prstGeom>
          <a:noFill/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772026" y="1628776"/>
            <a:ext cx="1219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/>
              <a:t>Sooty mangabey</a:t>
            </a:r>
            <a:endParaRPr lang="en-GB" sz="1200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311901" y="1628776"/>
            <a:ext cx="9346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/>
              <a:t>chimpanzee</a:t>
            </a:r>
            <a:endParaRPr lang="en-GB" sz="1200"/>
          </a:p>
        </p:txBody>
      </p:sp>
      <p:pic>
        <p:nvPicPr>
          <p:cNvPr id="109574" name="Picture 6" descr="Mandrill (mal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88913"/>
            <a:ext cx="1346200" cy="1439862"/>
          </a:xfrm>
          <a:prstGeom prst="rect">
            <a:avLst/>
          </a:prstGeom>
          <a:noFill/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503614" y="1700214"/>
            <a:ext cx="714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/>
              <a:t>Mandrill</a:t>
            </a:r>
            <a:endParaRPr lang="en-GB" sz="1200"/>
          </a:p>
        </p:txBody>
      </p:sp>
      <p:pic>
        <p:nvPicPr>
          <p:cNvPr id="109576" name="Picture 8" descr="Rhesus Macaqu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2205038"/>
            <a:ext cx="1300163" cy="1871662"/>
          </a:xfrm>
          <a:prstGeom prst="rect">
            <a:avLst/>
          </a:prstGeom>
          <a:noFill/>
        </p:spPr>
      </p:pic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774826" y="4076701"/>
            <a:ext cx="123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/>
              <a:t>Rhesus macaque</a:t>
            </a:r>
            <a:endParaRPr lang="en-GB" sz="1200"/>
          </a:p>
        </p:txBody>
      </p:sp>
      <p:pic>
        <p:nvPicPr>
          <p:cNvPr id="109578" name="Picture 10" descr="Vervet or Green Monk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6275" y="2276476"/>
            <a:ext cx="1657350" cy="1666875"/>
          </a:xfrm>
          <a:prstGeom prst="rect">
            <a:avLst/>
          </a:prstGeom>
          <a:noFill/>
        </p:spPr>
      </p:pic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216276" y="4076701"/>
            <a:ext cx="15508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/>
              <a:t>African green monkey</a:t>
            </a:r>
            <a:endParaRPr lang="en-GB" sz="1200"/>
          </a:p>
        </p:txBody>
      </p:sp>
      <p:pic>
        <p:nvPicPr>
          <p:cNvPr id="109580" name="Picture 12" descr="Sykes Monk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1" y="188914"/>
            <a:ext cx="1584325" cy="1449387"/>
          </a:xfrm>
          <a:prstGeom prst="rect">
            <a:avLst/>
          </a:prstGeom>
          <a:noFill/>
        </p:spPr>
      </p:pic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703388" y="1628776"/>
            <a:ext cx="1056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/>
              <a:t>Sykes monkey</a:t>
            </a:r>
            <a:endParaRPr lang="en-GB" sz="1200"/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5087939" y="1916114"/>
            <a:ext cx="5578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/>
              <a:t>SIVsm</a:t>
            </a:r>
            <a:endParaRPr lang="en-GB" sz="1200"/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6456363" y="1916114"/>
            <a:ext cx="641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>
                <a:latin typeface="Times New Roman" pitchFamily="18" charset="0"/>
              </a:rPr>
              <a:t>SIVcpz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3503614" y="1916114"/>
            <a:ext cx="70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>
                <a:latin typeface="Times New Roman" pitchFamily="18" charset="0"/>
              </a:rPr>
              <a:t>SIVmnd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8328025" y="1700214"/>
            <a:ext cx="1366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s-IS" sz="1200">
                <a:latin typeface="Times New Roman" pitchFamily="18" charset="0"/>
              </a:rPr>
              <a:t>HIV-1 and HIV-2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1971676" y="1868489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>
                <a:latin typeface="Times New Roman" pitchFamily="18" charset="0"/>
              </a:rPr>
              <a:t>SIVsyk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2063751" y="4292600"/>
            <a:ext cx="684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>
                <a:latin typeface="Times New Roman" pitchFamily="18" charset="0"/>
              </a:rPr>
              <a:t>SIVmac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3575050" y="42926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>
                <a:latin typeface="Times New Roman" pitchFamily="18" charset="0"/>
              </a:rPr>
              <a:t>SIVagm</a:t>
            </a:r>
            <a:endParaRPr lang="en-GB" sz="1200">
              <a:latin typeface="Times New Roman" pitchFamily="18" charset="0"/>
            </a:endParaRPr>
          </a:p>
        </p:txBody>
      </p:sp>
      <p:pic>
        <p:nvPicPr>
          <p:cNvPr id="109589" name="Picture 21" descr="rolla 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7851" y="4797425"/>
            <a:ext cx="1979613" cy="1460500"/>
          </a:xfrm>
          <a:prstGeom prst="rect">
            <a:avLst/>
          </a:prstGeom>
          <a:noFill/>
        </p:spPr>
      </p:pic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2135189" y="6308725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s-IS" sz="1200">
                <a:latin typeface="Times New Roman" pitchFamily="18" charset="0"/>
              </a:rPr>
              <a:t>Maedi-visna virus</a:t>
            </a:r>
            <a:endParaRPr lang="en-GB" sz="1200">
              <a:latin typeface="Times New Roman" pitchFamily="18" charset="0"/>
            </a:endParaRPr>
          </a:p>
        </p:txBody>
      </p:sp>
      <p:pic>
        <p:nvPicPr>
          <p:cNvPr id="109591" name="Picture 23" descr="Horse_in_fiel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8301" y="4797425"/>
            <a:ext cx="1655763" cy="1428750"/>
          </a:xfrm>
          <a:prstGeom prst="rect">
            <a:avLst/>
          </a:prstGeom>
          <a:noFill/>
        </p:spPr>
      </p:pic>
      <p:pic>
        <p:nvPicPr>
          <p:cNvPr id="109592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4063" y="4797425"/>
            <a:ext cx="1511300" cy="1403350"/>
          </a:xfrm>
          <a:prstGeom prst="rect">
            <a:avLst/>
          </a:prstGeom>
          <a:noFill/>
        </p:spPr>
      </p:pic>
      <p:pic>
        <p:nvPicPr>
          <p:cNvPr id="109593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43926" y="4724401"/>
            <a:ext cx="1909763" cy="1438275"/>
          </a:xfrm>
          <a:prstGeom prst="rect">
            <a:avLst/>
          </a:prstGeom>
          <a:noFill/>
        </p:spPr>
      </p:pic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4295775" y="6308725"/>
            <a:ext cx="598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200">
                <a:latin typeface="Times New Roman" pitchFamily="18" charset="0"/>
              </a:rPr>
              <a:t>CAEV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5572125" y="62611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s-IS" sz="1200">
                <a:latin typeface="Times New Roman" pitchFamily="18" charset="0"/>
              </a:rPr>
              <a:t>EIAV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7372350" y="6256339"/>
            <a:ext cx="668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s-IS" sz="1200">
                <a:latin typeface="Times New Roman" pitchFamily="18" charset="0"/>
              </a:rPr>
              <a:t>FIV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9172576" y="6261100"/>
            <a:ext cx="811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s-IS" sz="1200">
                <a:latin typeface="Times New Roman" pitchFamily="18" charset="0"/>
              </a:rPr>
              <a:t>BIV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5941219" y="3038923"/>
            <a:ext cx="3836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s-IS" sz="2400" dirty="0" err="1">
                <a:solidFill>
                  <a:srgbClr val="FF0000"/>
                </a:solidFill>
                <a:latin typeface="Times New Roman" pitchFamily="18" charset="0"/>
              </a:rPr>
              <a:t>Lentiveirur</a:t>
            </a:r>
            <a:r>
              <a:rPr lang="is-IS" sz="2400" dirty="0">
                <a:solidFill>
                  <a:srgbClr val="FF0000"/>
                </a:solidFill>
                <a:latin typeface="Times New Roman" pitchFamily="18" charset="0"/>
              </a:rPr>
              <a:t> af ætt </a:t>
            </a:r>
            <a:r>
              <a:rPr lang="is-IS" sz="2400" dirty="0" err="1">
                <a:solidFill>
                  <a:srgbClr val="FF0000"/>
                </a:solidFill>
                <a:latin typeface="Times New Roman" pitchFamily="18" charset="0"/>
              </a:rPr>
              <a:t>Retroveira</a:t>
            </a:r>
            <a:endParaRPr lang="is-IS" sz="2400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is-IS" sz="24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is-IS" sz="2400" dirty="0" err="1">
                <a:solidFill>
                  <a:srgbClr val="FF0000"/>
                </a:solidFill>
                <a:latin typeface="Times New Roman" pitchFamily="18" charset="0"/>
              </a:rPr>
              <a:t>lentus</a:t>
            </a:r>
            <a:r>
              <a:rPr lang="is-IS" sz="2400" dirty="0">
                <a:solidFill>
                  <a:srgbClr val="FF0000"/>
                </a:solidFill>
                <a:latin typeface="Times New Roman" pitchFamily="18" charset="0"/>
              </a:rPr>
              <a:t>=hægur)</a:t>
            </a:r>
            <a:endParaRPr lang="en-GB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9599" name="Picture 31" descr="goa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2538" y="4797425"/>
            <a:ext cx="1727200" cy="1500188"/>
          </a:xfrm>
          <a:prstGeom prst="rect">
            <a:avLst/>
          </a:prstGeom>
          <a:noFill/>
        </p:spPr>
      </p:pic>
      <p:pic>
        <p:nvPicPr>
          <p:cNvPr id="109600" name="Picture 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125" y="188914"/>
            <a:ext cx="2376488" cy="14827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</p:spPr>
      </p:pic>
      <p:sp>
        <p:nvSpPr>
          <p:cNvPr id="109601" name="Rectangle 33" descr="chimp_closeup"/>
          <p:cNvSpPr>
            <a:spLocks noGrp="1" noChangeAspect="1" noChangeArrowheads="1"/>
          </p:cNvSpPr>
          <p:nvPr isPhoto="1"/>
        </p:nvSpPr>
        <p:spPr bwMode="auto">
          <a:xfrm>
            <a:off x="6240464" y="188913"/>
            <a:ext cx="1728787" cy="142875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 r="-628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748031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976" y="993775"/>
            <a:ext cx="10515600" cy="1325563"/>
          </a:xfrm>
        </p:spPr>
        <p:txBody>
          <a:bodyPr/>
          <a:lstStyle/>
          <a:p>
            <a:pPr algn="ctr"/>
            <a:r>
              <a:rPr lang="is-IS" dirty="0" err="1"/>
              <a:t>Mæði-visnuveira</a:t>
            </a:r>
            <a:r>
              <a:rPr lang="is-IS" dirty="0"/>
              <a:t> og HIV</a:t>
            </a:r>
          </a:p>
        </p:txBody>
      </p:sp>
      <p:pic>
        <p:nvPicPr>
          <p:cNvPr id="4" name="Content Placeholder 3" descr="erfdameng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33660"/>
          <a:stretch/>
        </p:blipFill>
        <p:spPr>
          <a:xfrm>
            <a:off x="2314131" y="3343275"/>
            <a:ext cx="7765290" cy="2902012"/>
          </a:xfr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151"/>
          <a:stretch/>
        </p:blipFill>
        <p:spPr>
          <a:xfrm>
            <a:off x="9169758" y="169246"/>
            <a:ext cx="3022242" cy="2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8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Lentiveira sýkir frumu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030" y="1381595"/>
            <a:ext cx="4614394" cy="521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39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Mæði-visnuveira og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s-IS" dirty="0"/>
              <a:t>Genaskipulag</a:t>
            </a:r>
          </a:p>
          <a:p>
            <a:r>
              <a:rPr lang="is-IS" dirty="0"/>
              <a:t>Gangur sýkingar</a:t>
            </a:r>
          </a:p>
          <a:p>
            <a:r>
              <a:rPr lang="is-IS" dirty="0"/>
              <a:t>Viðhelst í líkamanum þrátt fyrir öflugt ónæmissvar</a:t>
            </a:r>
          </a:p>
          <a:p>
            <a:r>
              <a:rPr lang="is-IS" dirty="0"/>
              <a:t>Mjög há stökkbreytitíðni</a:t>
            </a:r>
          </a:p>
          <a:p>
            <a:r>
              <a:rPr lang="is-IS" dirty="0"/>
              <a:t>Sýking í heila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dirty="0"/>
              <a:t>HIV sýkir T-frumur og átfrumur</a:t>
            </a:r>
          </a:p>
          <a:p>
            <a:r>
              <a:rPr lang="is-IS" dirty="0"/>
              <a:t>Mæði-visnuveira sýkir aðeins átfrumur (macrofaga)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is-IS" sz="2800" dirty="0"/>
              <a:t>líkt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s-IS" sz="2800" dirty="0"/>
              <a:t>ólíkt</a:t>
            </a:r>
          </a:p>
        </p:txBody>
      </p:sp>
    </p:spTree>
    <p:extLst>
      <p:ext uri="{BB962C8B-B14F-4D97-AF65-F5344CB8AC3E}">
        <p14:creationId xmlns:p14="http://schemas.microsoft.com/office/powerpoint/2010/main" val="325288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11E08-8EAF-4C1A-9969-FD9E8A73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Mæði-visnuveirurannsóknir á Keldum í 70 ár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717A20-8E32-4ED1-A823-50FE93303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Gagnreynt kerfi til að rækta veiruna</a:t>
            </a:r>
          </a:p>
          <a:p>
            <a:r>
              <a:rPr lang="is-IS" dirty="0"/>
              <a:t>Mótefni</a:t>
            </a:r>
          </a:p>
          <a:p>
            <a:r>
              <a:rPr lang="is-IS" dirty="0"/>
              <a:t>Safn sýna, frosinna og fixeraðra sem hægt er að taka upp áratugum seinna þegar nýjar aðferðir og nýjar spurningar vakna</a:t>
            </a:r>
          </a:p>
          <a:p>
            <a:r>
              <a:rPr lang="is-IS" dirty="0"/>
              <a:t>Veiran var klónuð á Keldum (Ólafur S. Andrésson), sem er forsenda þess að hægt sé að gera á henni sameindafræðilegar rannsóknir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935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Custom</PresentationFormat>
  <Paragraphs>115</Paragraphs>
  <Slides>31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Mæði-visnurannsóknir á Keldum 1948-2018</vt:lpstr>
      <vt:lpstr>PowerPoint Presentation</vt:lpstr>
      <vt:lpstr>PowerPoint Presentation</vt:lpstr>
      <vt:lpstr>PowerPoint Presentation</vt:lpstr>
      <vt:lpstr>Mæði-visnuveira og HIV</vt:lpstr>
      <vt:lpstr>Lentiveira sýkir frumu</vt:lpstr>
      <vt:lpstr>Mæði-visnuveira og HIV</vt:lpstr>
      <vt:lpstr>Mæði-visnuveirurannsóknir á Keldum í 70 ár</vt:lpstr>
      <vt:lpstr>Geta rannsóknir á mæði-visnuveiru gefið upplýsingar um HIV?</vt:lpstr>
      <vt:lpstr>Bygging innlimunarflóka lentiveira</vt:lpstr>
      <vt:lpstr>PowerPoint Presentation</vt:lpstr>
      <vt:lpstr>PowerPoint Presentation</vt:lpstr>
      <vt:lpstr>Hvernig viðhelst veiran í líkamanum þrátt fyrir öflugt ónæmissvar?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Veiruvarnir frumna og mótleikur veiranna </vt:lpstr>
      <vt:lpstr>PowerPoint Presentation</vt:lpstr>
      <vt:lpstr>PowerPoint Presentation</vt:lpstr>
      <vt:lpstr>PowerPoint Presentation</vt:lpstr>
      <vt:lpstr>Retroviral replication cycle</vt:lpstr>
      <vt:lpstr>Initial studies (negative stain EM)</vt:lpstr>
      <vt:lpstr>Cryo-EM data</vt:lpstr>
      <vt:lpstr>MVV integration sites</vt:lpstr>
      <vt:lpstr>Cryo-EM data refinement</vt:lpstr>
      <vt:lpstr>Further refinement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2018-08-07T02:16:47Z</dcterms:created>
  <dcterms:modified xsi:type="dcterms:W3CDTF">2018-08-07T02:16:56Z</dcterms:modified>
</cp:coreProperties>
</file>